
<file path=[Content_Types].xml><?xml version="1.0" encoding="utf-8"?>
<Types xmlns="http://schemas.openxmlformats.org/package/2006/content-types">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theme/theme2.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theme/theme3.xml" ContentType="application/vnd.openxmlformats-officedocument.theme+xml"/>
  <Override PartName="/ppt/presProps.xml" ContentType="application/vnd.openxmlformats-officedocument.presentationml.presProps+xml"/>
  <Default Extension="jpeg" ContentType="image/jpeg"/>
  <Override PartName="/ppt/slideLayouts/slideLayout3.xml" ContentType="application/vnd.openxmlformats-officedocument.presentationml.slideLayout+xml"/>
  <Override PartName="/ppt/slides/slide3.xml" ContentType="application/vnd.openxmlformats-officedocument.presentationml.slide+xml"/>
  <Override PartName="/ppt/slides/slide4.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Default Extension="png" ContentType="image/png"/>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docProps/core.xml" ContentType="application/vnd.openxmlformats-package.core-properties+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handoutMasters/handoutMaster1.xml" ContentType="application/vnd.openxmlformats-officedocument.presentationml.handoutMaster+xml"/>
  <Override PartName="/ppt/slides/slide6.xml" ContentType="application/vnd.openxmlformats-officedocument.presentationml.slide+xml"/>
  <Default Extension="pdf" ContentType="application/pdf"/>
  <Default Extension="gif" ContentType="image/gif"/>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2"/>
  </p:notesMasterIdLst>
  <p:handoutMasterIdLst>
    <p:handoutMasterId r:id="rId13"/>
  </p:handoutMasterIdLst>
  <p:sldIdLst>
    <p:sldId id="257" r:id="rId2"/>
    <p:sldId id="267" r:id="rId3"/>
    <p:sldId id="259" r:id="rId4"/>
    <p:sldId id="260" r:id="rId5"/>
    <p:sldId id="264" r:id="rId6"/>
    <p:sldId id="261" r:id="rId7"/>
    <p:sldId id="266" r:id="rId8"/>
    <p:sldId id="262" r:id="rId9"/>
    <p:sldId id="263" r:id="rId10"/>
    <p:sldId id="265"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E5838"/>
    <a:srgbClr val="CED23E"/>
    <a:srgbClr val="D2D2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7694" autoAdjust="0"/>
  </p:normalViewPr>
  <p:slideViewPr>
    <p:cSldViewPr snapToGrid="0" snapToObjects="1">
      <p:cViewPr varScale="1">
        <p:scale>
          <a:sx n="83" d="100"/>
          <a:sy n="83" d="100"/>
        </p:scale>
        <p:origin x="-1040"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4" Type="http://schemas.openxmlformats.org/officeDocument/2006/relationships/printerSettings" Target="printerSettings/printerSettings1.bin"/><Relationship Id="rId4" Type="http://schemas.openxmlformats.org/officeDocument/2006/relationships/slide" Target="slides/slide3.xml"/><Relationship Id="rId7" Type="http://schemas.openxmlformats.org/officeDocument/2006/relationships/slide" Target="slides/slide6.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16" Type="http://schemas.openxmlformats.org/officeDocument/2006/relationships/viewProps" Target="viewProps.xml"/><Relationship Id="rId8" Type="http://schemas.openxmlformats.org/officeDocument/2006/relationships/slide" Target="slides/slide7.xml"/><Relationship Id="rId13" Type="http://schemas.openxmlformats.org/officeDocument/2006/relationships/handoutMaster" Target="handoutMasters/handoutMaster1.xml"/><Relationship Id="rId10" Type="http://schemas.openxmlformats.org/officeDocument/2006/relationships/slide" Target="slides/slide9.xml"/><Relationship Id="rId5" Type="http://schemas.openxmlformats.org/officeDocument/2006/relationships/slide" Target="slides/slide4.xml"/><Relationship Id="rId15" Type="http://schemas.openxmlformats.org/officeDocument/2006/relationships/presProps" Target="presProps.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9" Type="http://schemas.openxmlformats.org/officeDocument/2006/relationships/slide" Target="slides/slide8.xml"/><Relationship Id="rId3" Type="http://schemas.openxmlformats.org/officeDocument/2006/relationships/slide" Target="slides/slide2.xml"/><Relationship Id="rId1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31571E9-0376-6640-8D9B-3D2FB59E08A2}" type="datetimeFigureOut">
              <a:rPr lang="en-US" smtClean="0"/>
              <a:pPr/>
              <a:t>11/9/09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0614E17-C74E-B748-A57D-FEE4DA5F76C9}"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58D279-7BB6-874E-B1F6-18540C1BDE41}" type="datetimeFigureOut">
              <a:rPr lang="en-US" smtClean="0"/>
              <a:pPr/>
              <a:t>11/9/09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1268D1-BC29-1044-A8C4-72D0CAE9F04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199" y="1600200"/>
            <a:ext cx="5020733" cy="447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Picture Placeholder 4"/>
          <p:cNvSpPr>
            <a:spLocks noGrp="1"/>
          </p:cNvSpPr>
          <p:nvPr>
            <p:ph type="pic" sz="quarter" idx="10"/>
          </p:nvPr>
        </p:nvSpPr>
        <p:spPr>
          <a:xfrm>
            <a:off x="5613400" y="1600200"/>
            <a:ext cx="3073400" cy="4470400"/>
          </a:xfrm>
          <a:noFill/>
          <a:ln>
            <a:solidFill>
              <a:srgbClr val="0E5838"/>
            </a:solidFill>
          </a:ln>
          <a:effectLst>
            <a:outerShdw blurRad="50800" dist="38100" dir="2700000">
              <a:srgbClr val="0E5838">
                <a:alpha val="43000"/>
              </a:srgbClr>
            </a:outerShdw>
          </a:effectLst>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666067" y="1600200"/>
            <a:ext cx="5020733" cy="4470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Picture Placeholder 4"/>
          <p:cNvSpPr>
            <a:spLocks noGrp="1"/>
          </p:cNvSpPr>
          <p:nvPr>
            <p:ph type="pic" sz="quarter" idx="10"/>
          </p:nvPr>
        </p:nvSpPr>
        <p:spPr>
          <a:xfrm>
            <a:off x="457199" y="1600200"/>
            <a:ext cx="3073400" cy="4470400"/>
          </a:xfrm>
          <a:noFill/>
          <a:ln>
            <a:solidFill>
              <a:srgbClr val="0E5838"/>
            </a:solidFill>
          </a:ln>
          <a:effectLst>
            <a:outerShdw blurRad="50800" dist="38100" dir="2700000">
              <a:srgbClr val="0E5838">
                <a:alpha val="43000"/>
              </a:srgbClr>
            </a:outerShdw>
          </a:effectLst>
        </p:spPr>
        <p:txBody>
          <a:bodyPr/>
          <a:lstStyle/>
          <a:p>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image" Target="../media/image1.png"/><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6" Type="http://schemas.openxmlformats.org/officeDocument/2006/relationships/image" Target="../media/image3.pdf"/><Relationship Id="rId8" Type="http://schemas.openxmlformats.org/officeDocument/2006/relationships/slideLayout" Target="../slideLayouts/slideLayout8.xml"/><Relationship Id="rId13" Type="http://schemas.openxmlformats.org/officeDocument/2006/relationships/theme" Target="../theme/theme1.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image" Target="../media/image2.gif"/><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flip="none" rotWithShape="1">
          <a:gsLst>
            <a:gs pos="0">
              <a:schemeClr val="bg1">
                <a:alpha val="55000"/>
              </a:schemeClr>
            </a:gs>
            <a:gs pos="100000">
              <a:srgbClr val="CED23E">
                <a:alpha val="78000"/>
              </a:srgb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470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1"/>
          <p:cNvPicPr>
            <a:picLocks noChangeArrowheads="1"/>
          </p:cNvPicPr>
          <p:nvPr userDrawn="1"/>
        </p:nvPicPr>
        <p:blipFill>
          <a:blip r:embed="rId14"/>
          <a:srcRect/>
          <a:stretch>
            <a:fillRect/>
          </a:stretch>
        </p:blipFill>
        <p:spPr bwMode="auto">
          <a:xfrm>
            <a:off x="7721600" y="6314880"/>
            <a:ext cx="1156069" cy="477405"/>
          </a:xfrm>
          <a:prstGeom prst="rect">
            <a:avLst/>
          </a:prstGeom>
          <a:noFill/>
          <a:ln w="12700">
            <a:noFill/>
            <a:miter lim="800000"/>
            <a:headEnd/>
            <a:tailEnd/>
          </a:ln>
        </p:spPr>
      </p:pic>
      <p:pic>
        <p:nvPicPr>
          <p:cNvPr id="8" name="Picture 7" descr="nsf1.gif"/>
          <p:cNvPicPr>
            <a:picLocks noChangeAspect="1"/>
          </p:cNvPicPr>
          <p:nvPr userDrawn="1"/>
        </p:nvPicPr>
        <p:blipFill>
          <a:blip r:embed="rId15"/>
          <a:stretch>
            <a:fillRect/>
          </a:stretch>
        </p:blipFill>
        <p:spPr>
          <a:xfrm>
            <a:off x="457200" y="6253379"/>
            <a:ext cx="596811" cy="600406"/>
          </a:xfrm>
          <a:prstGeom prst="rect">
            <a:avLst/>
          </a:prstGeom>
        </p:spPr>
      </p:pic>
      <p:pic>
        <p:nvPicPr>
          <p:cNvPr id="9" name="Picture 8" descr="UO_Signature_4c.eps"/>
          <p:cNvPicPr>
            <a:picLocks noChangeAspect="1"/>
          </p:cNvPicPr>
          <p:nvPr userDrawn="1"/>
        </p:nvPicPr>
        <mc:AlternateContent xmlns:ma="http://schemas.microsoft.com/office/mac/drawingml/2008/main">
          <mc:Choice Requires="ma">
            <p:blipFill>
              <a:blip r:embed="rId16"/>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xmlns:ma="http://schemas.microsoft.com/office/mac/drawingml/2008/main">
            <p:blipFill>
              <a:blip r:embed="rId17"/>
              <a:stretch>
                <a:fillRect/>
              </a:stretch>
            </p:blipFill>
          </mc:Fallback>
        </mc:AlternateContent>
        <p:spPr>
          <a:xfrm>
            <a:off x="4006805" y="6394288"/>
            <a:ext cx="1735466" cy="318588"/>
          </a:xfrm>
          <a:prstGeom prst="rect">
            <a:avLst/>
          </a:prstGeom>
        </p:spPr>
      </p:pic>
      <p:cxnSp>
        <p:nvCxnSpPr>
          <p:cNvPr id="11" name="Straight Connector 10"/>
          <p:cNvCxnSpPr/>
          <p:nvPr userDrawn="1"/>
        </p:nvCxnSpPr>
        <p:spPr>
          <a:xfrm>
            <a:off x="457200" y="274638"/>
            <a:ext cx="8229600" cy="1588"/>
          </a:xfrm>
          <a:prstGeom prst="line">
            <a:avLst/>
          </a:prstGeom>
          <a:ln w="47625" cap="flat" cmpd="sng" algn="ctr">
            <a:solidFill>
              <a:srgbClr val="0E5838"/>
            </a:solidFill>
            <a:prstDash val="solid"/>
            <a:round/>
            <a:headEnd type="none" w="med" len="med"/>
            <a:tailEnd type="none" w="med" len="med"/>
          </a:ln>
        </p:spPr>
        <p:style>
          <a:lnRef idx="2">
            <a:schemeClr val="accent3"/>
          </a:lnRef>
          <a:fillRef idx="0">
            <a:schemeClr val="accent3"/>
          </a:fillRef>
          <a:effectRef idx="1">
            <a:schemeClr val="accent3"/>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5"/>
          <p:cNvSpPr>
            <a:spLocks noGrp="1" noChangeArrowheads="1"/>
          </p:cNvSpPr>
          <p:nvPr>
            <p:ph type="title"/>
          </p:nvPr>
        </p:nvSpPr>
        <p:spPr>
          <a:xfrm>
            <a:off x="693420" y="345757"/>
            <a:ext cx="7772400" cy="3120390"/>
          </a:xfrm>
        </p:spPr>
        <p:txBody>
          <a:bodyPr rIns="35558"/>
          <a:lstStyle/>
          <a:p>
            <a:pPr marL="40005">
              <a:spcAft>
                <a:spcPts val="3780"/>
              </a:spcAft>
            </a:pPr>
            <a:r>
              <a:rPr lang="en-US" b="1" dirty="0" smtClean="0"/>
              <a:t>Scientists in Residence</a:t>
            </a:r>
            <a:r>
              <a:rPr lang="en-US" dirty="0" smtClean="0"/>
              <a:t/>
            </a:r>
            <a:br>
              <a:rPr lang="en-US" dirty="0" smtClean="0"/>
            </a:br>
            <a:r>
              <a:rPr lang="en-US" sz="1100" dirty="0"/>
              <a:t> </a:t>
            </a:r>
            <a:r>
              <a:rPr lang="en-US" dirty="0" smtClean="0"/>
              <a:t/>
            </a:r>
            <a:br>
              <a:rPr lang="en-US" dirty="0" smtClean="0"/>
            </a:br>
            <a:r>
              <a:rPr lang="en-US" sz="2900" dirty="0"/>
              <a:t>The University of Oregon </a:t>
            </a:r>
            <a:br>
              <a:rPr lang="en-US" sz="2900" dirty="0"/>
            </a:br>
            <a:r>
              <a:rPr lang="en-US" sz="2900" dirty="0" smtClean="0"/>
              <a:t>GK-</a:t>
            </a:r>
            <a:r>
              <a:rPr lang="en-US" sz="2900" dirty="0"/>
              <a:t>12 Science Outreach Project</a:t>
            </a:r>
          </a:p>
        </p:txBody>
      </p:sp>
      <p:sp>
        <p:nvSpPr>
          <p:cNvPr id="2054" name="Rectangle 6"/>
          <p:cNvSpPr>
            <a:spLocks noGrp="1" noChangeArrowheads="1"/>
          </p:cNvSpPr>
          <p:nvPr>
            <p:ph type="body" idx="1"/>
          </p:nvPr>
        </p:nvSpPr>
        <p:spPr>
          <a:xfrm>
            <a:off x="1016000" y="3634740"/>
            <a:ext cx="7438390" cy="1988820"/>
          </a:xfrm>
        </p:spPr>
        <p:txBody>
          <a:bodyPr rIns="35558"/>
          <a:lstStyle/>
          <a:p>
            <a:pPr marL="2311718" indent="-2271713">
              <a:buNone/>
            </a:pPr>
            <a:r>
              <a:rPr lang="en-US" sz="1800" i="1" dirty="0">
                <a:latin typeface="Times" charset="0"/>
                <a:ea typeface="Times" charset="0"/>
                <a:cs typeface="Times" charset="0"/>
                <a:sym typeface="Times" charset="0"/>
              </a:rPr>
              <a:t>Presenters:</a:t>
            </a:r>
          </a:p>
          <a:p>
            <a:pPr marL="2311718" indent="-2271713">
              <a:buNone/>
            </a:pPr>
            <a:r>
              <a:rPr lang="en-US" sz="1800" i="1" dirty="0">
                <a:latin typeface="Times" charset="0"/>
                <a:ea typeface="Times" charset="0"/>
                <a:cs typeface="Times" charset="0"/>
                <a:sym typeface="Times" charset="0"/>
              </a:rPr>
              <a:t>Principal </a:t>
            </a:r>
            <a:r>
              <a:rPr lang="en-US" sz="1800" i="1" dirty="0" smtClean="0">
                <a:latin typeface="Times" charset="0"/>
                <a:ea typeface="Times" charset="0"/>
                <a:cs typeface="Times" charset="0"/>
                <a:sym typeface="Times" charset="0"/>
              </a:rPr>
              <a:t>Investigator: </a:t>
            </a:r>
            <a:r>
              <a:rPr lang="en-US" sz="1800" b="1" dirty="0">
                <a:latin typeface="Times" charset="0"/>
                <a:ea typeface="Times" charset="0"/>
                <a:cs typeface="Times" charset="0"/>
                <a:sym typeface="Times" charset="0"/>
              </a:rPr>
              <a:t>Dean Livelybrooks, University of Oregon Physics</a:t>
            </a:r>
            <a:endParaRPr lang="en-US" sz="1800" dirty="0">
              <a:latin typeface="Times" charset="0"/>
              <a:ea typeface="Times" charset="0"/>
              <a:cs typeface="Times" charset="0"/>
              <a:sym typeface="Times" charset="0"/>
            </a:endParaRPr>
          </a:p>
          <a:p>
            <a:pPr marL="2311718" indent="-2271713">
              <a:buNone/>
            </a:pPr>
            <a:r>
              <a:rPr lang="en-US" sz="1800" i="1" dirty="0">
                <a:latin typeface="Times" charset="0"/>
                <a:ea typeface="Times" charset="0"/>
                <a:cs typeface="Times" charset="0"/>
                <a:sym typeface="Times" charset="0"/>
              </a:rPr>
              <a:t>Graduate Fellows: </a:t>
            </a:r>
            <a:r>
              <a:rPr lang="en-US" sz="1800" b="1" dirty="0">
                <a:latin typeface="Times" charset="0"/>
                <a:ea typeface="Times" charset="0"/>
                <a:cs typeface="Times" charset="0"/>
                <a:sym typeface="Times" charset="0"/>
              </a:rPr>
              <a:t>Charlie </a:t>
            </a:r>
            <a:r>
              <a:rPr lang="en-US" sz="1800" b="1" dirty="0" err="1">
                <a:latin typeface="Times" charset="0"/>
                <a:ea typeface="Times" charset="0"/>
                <a:cs typeface="Times" charset="0"/>
                <a:sym typeface="Times" charset="0"/>
              </a:rPr>
              <a:t>Swor</a:t>
            </a:r>
            <a:r>
              <a:rPr lang="en-US" sz="1800" dirty="0">
                <a:latin typeface="Times" charset="0"/>
                <a:ea typeface="Times" charset="0"/>
                <a:cs typeface="Times" charset="0"/>
                <a:sym typeface="Times" charset="0"/>
              </a:rPr>
              <a:t>, Chemistry; </a:t>
            </a:r>
            <a:r>
              <a:rPr lang="en-US" sz="1800" b="1" dirty="0">
                <a:latin typeface="Times" charset="0"/>
                <a:ea typeface="Times" charset="0"/>
                <a:cs typeface="Times" charset="0"/>
                <a:sym typeface="Times" charset="0"/>
              </a:rPr>
              <a:t>Rick Glover</a:t>
            </a:r>
            <a:r>
              <a:rPr lang="en-US" sz="1800" dirty="0">
                <a:latin typeface="Times" charset="0"/>
                <a:ea typeface="Times" charset="0"/>
                <a:cs typeface="Times" charset="0"/>
                <a:sym typeface="Times" charset="0"/>
              </a:rPr>
              <a:t>, Chemistry</a:t>
            </a:r>
            <a:endParaRPr lang="en-US" sz="1800" dirty="0">
              <a:latin typeface="Times" charset="0"/>
              <a:ea typeface="ヒラギノ明朝 ProN W3" charset="-128"/>
              <a:cs typeface="ヒラギノ明朝 ProN W3" charset="-128"/>
              <a:sym typeface="Times" charset="0"/>
            </a:endParaRPr>
          </a:p>
          <a:p>
            <a:pPr marL="2311718" indent="-2271713">
              <a:buNone/>
            </a:pPr>
            <a:r>
              <a:rPr lang="en-US" sz="1800" i="1" dirty="0">
                <a:latin typeface="Times" charset="0"/>
                <a:ea typeface="Times" charset="0"/>
                <a:cs typeface="Times" charset="0"/>
                <a:sym typeface="Times" charset="0"/>
              </a:rPr>
              <a:t>Project Director: </a:t>
            </a:r>
            <a:r>
              <a:rPr lang="en-US" sz="1800" b="1" dirty="0">
                <a:latin typeface="Times" charset="0"/>
                <a:ea typeface="Times" charset="0"/>
                <a:cs typeface="Times" charset="0"/>
                <a:sym typeface="Times" charset="0"/>
              </a:rPr>
              <a:t>Anae Rosenberg</a:t>
            </a:r>
            <a:r>
              <a:rPr lang="en-US" sz="1800" dirty="0">
                <a:latin typeface="Times" charset="0"/>
                <a:ea typeface="Times" charset="0"/>
                <a:cs typeface="Times" charset="0"/>
                <a:sym typeface="Times" charset="0"/>
              </a:rPr>
              <a:t>, Materials Science Institute</a:t>
            </a:r>
            <a:endParaRPr lang="en-US" sz="1800" dirty="0">
              <a:latin typeface="Times" charset="0"/>
              <a:ea typeface="ヒラギノ明朝 ProN W3" charset="-128"/>
              <a:cs typeface="ヒラギノ明朝 ProN W3" charset="-128"/>
              <a:sym typeface="Times" charset="0"/>
            </a:endParaRPr>
          </a:p>
          <a:p>
            <a:pPr marL="2311718" indent="-2271713">
              <a:buNone/>
            </a:pPr>
            <a:r>
              <a:rPr lang="en-US" sz="1800" i="1" dirty="0">
                <a:latin typeface="Times" charset="0"/>
                <a:ea typeface="Times" charset="0"/>
                <a:cs typeface="Times" charset="0"/>
                <a:sym typeface="Times" charset="0"/>
              </a:rPr>
              <a:t>Collaborator: </a:t>
            </a:r>
            <a:r>
              <a:rPr lang="en-US" sz="1800" b="1" dirty="0">
                <a:latin typeface="Times" charset="0"/>
                <a:ea typeface="Times" charset="0"/>
                <a:cs typeface="Times" charset="0"/>
                <a:sym typeface="Times" charset="0"/>
              </a:rPr>
              <a:t>Bryn Browning</a:t>
            </a:r>
            <a:r>
              <a:rPr lang="en-US" sz="1800" dirty="0">
                <a:latin typeface="Times" charset="0"/>
                <a:ea typeface="Times" charset="0"/>
                <a:cs typeface="Times" charset="0"/>
                <a:sym typeface="Times" charset="0"/>
              </a:rPr>
              <a:t>, Hermiston School District</a:t>
            </a:r>
            <a:endParaRPr lang="en-US" sz="1800" dirty="0">
              <a:latin typeface="Times" charset="0"/>
              <a:ea typeface="ヒラギノ明朝 ProN W3" charset="-128"/>
              <a:cs typeface="ヒラギノ明朝 ProN W3" charset="-128"/>
              <a:sym typeface="Times" charset="0"/>
            </a:endParaRPr>
          </a:p>
          <a:p>
            <a:pPr marL="2311718" indent="-2271713">
              <a:buNone/>
            </a:pPr>
            <a:endParaRPr lang="en-US" sz="2300" i="1" dirty="0">
              <a:latin typeface="Times" charset="0"/>
              <a:ea typeface="ヒラギノ明朝 ProN W3" charset="-128"/>
              <a:cs typeface="ヒラギノ明朝 ProN W3" charset="-128"/>
              <a:sym typeface="Times" charset="0"/>
            </a:endParaRPr>
          </a:p>
        </p:txBody>
      </p:sp>
      <p:sp>
        <p:nvSpPr>
          <p:cNvPr id="15364" name="Rectangle 7"/>
          <p:cNvSpPr>
            <a:spLocks/>
          </p:cNvSpPr>
          <p:nvPr/>
        </p:nvSpPr>
        <p:spPr bwMode="auto">
          <a:xfrm>
            <a:off x="3265170" y="2971800"/>
            <a:ext cx="2628900" cy="360045"/>
          </a:xfrm>
          <a:prstGeom prst="rect">
            <a:avLst/>
          </a:prstGeom>
          <a:noFill/>
          <a:ln w="12700">
            <a:noFill/>
            <a:miter lim="800000"/>
            <a:headEnd/>
            <a:tailEnd/>
          </a:ln>
        </p:spPr>
        <p:txBody>
          <a:bodyPr lIns="0" tIns="0" rIns="40640" bIns="0">
            <a:prstTxWarp prst="textNoShape">
              <a:avLst/>
            </a:prstTxWarp>
          </a:bodyPr>
          <a:lstStyle/>
          <a:p>
            <a:pPr marL="40005"/>
            <a:r>
              <a:rPr lang="en-US" dirty="0">
                <a:solidFill>
                  <a:schemeClr val="tx1"/>
                </a:solidFill>
                <a:ea typeface="Times" charset="0"/>
                <a:cs typeface="Times" charset="0"/>
              </a:rPr>
              <a:t>November 13, 2009</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for the You.</a:t>
            </a:r>
            <a:endParaRPr lang="en-US" dirty="0"/>
          </a:p>
        </p:txBody>
      </p:sp>
      <p:sp>
        <p:nvSpPr>
          <p:cNvPr id="5" name="Content Placeholder 4"/>
          <p:cNvSpPr>
            <a:spLocks noGrp="1"/>
          </p:cNvSpPr>
          <p:nvPr>
            <p:ph sz="half" idx="1"/>
          </p:nvPr>
        </p:nvSpPr>
        <p:spPr/>
        <p:txBody>
          <a:bodyPr/>
          <a:lstStyle/>
          <a:p>
            <a:r>
              <a:rPr lang="en-US" dirty="0" smtClean="0"/>
              <a:t>What would it take to get a project like this going in  your area?</a:t>
            </a:r>
          </a:p>
          <a:p>
            <a:r>
              <a:rPr lang="en-US" dirty="0" smtClean="0"/>
              <a:t>What do you see as the barriers?</a:t>
            </a:r>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719076"/>
            <a:ext cx="8229600" cy="5407087"/>
          </a:xfrm>
        </p:spPr>
        <p:txBody>
          <a:bodyPr>
            <a:normAutofit/>
          </a:bodyPr>
          <a:lstStyle/>
          <a:p>
            <a:pPr>
              <a:buNone/>
            </a:pPr>
            <a:r>
              <a:rPr lang="en-US" sz="2400" i="1" dirty="0" smtClean="0"/>
              <a:t>	</a:t>
            </a:r>
            <a:r>
              <a:rPr lang="en-US" sz="3200" i="1" dirty="0" smtClean="0"/>
              <a:t>“</a:t>
            </a:r>
            <a:r>
              <a:rPr lang="en-US" sz="3200" dirty="0" smtClean="0"/>
              <a:t>A </a:t>
            </a:r>
            <a:r>
              <a:rPr lang="en-US" sz="3200" dirty="0" smtClean="0"/>
              <a:t>student who normally would not be interested in science but gets stimulated by a better teacher or more exposure to a lab, or a scientist who gets the funding for new research, is potentially the next Steve Jobs or Bill Gates. They create good jobs for years. Perhaps more bridges can bail us out of a depression, but only more Bills and </a:t>
            </a:r>
            <a:r>
              <a:rPr lang="en-US" sz="3200" dirty="0" err="1" smtClean="0"/>
              <a:t>Steves</a:t>
            </a:r>
            <a:r>
              <a:rPr lang="en-US" sz="3200" dirty="0" smtClean="0"/>
              <a:t> can bail us into prosperity</a:t>
            </a:r>
            <a:r>
              <a:rPr lang="en-US" sz="3200" dirty="0" smtClean="0"/>
              <a:t>.”</a:t>
            </a:r>
          </a:p>
          <a:p>
            <a:pPr>
              <a:buNone/>
            </a:pPr>
            <a:r>
              <a:rPr lang="en-US" sz="2400" dirty="0" smtClean="0"/>
              <a:t>					– Thomas Friedman, </a:t>
            </a:r>
            <a:r>
              <a:rPr lang="en-US" sz="2400" i="1" dirty="0" smtClean="0"/>
              <a:t>NY Times, </a:t>
            </a:r>
            <a:r>
              <a:rPr lang="en-US" sz="2400" dirty="0" smtClean="0"/>
              <a:t>Jan. 11, 2009</a:t>
            </a: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UO GK-12 History</a:t>
            </a:r>
            <a:endParaRPr lang="en-US" dirty="0"/>
          </a:p>
        </p:txBody>
      </p:sp>
      <p:sp>
        <p:nvSpPr>
          <p:cNvPr id="3" name="Content Placeholder 2"/>
          <p:cNvSpPr>
            <a:spLocks noGrp="1"/>
          </p:cNvSpPr>
          <p:nvPr>
            <p:ph idx="1"/>
          </p:nvPr>
        </p:nvSpPr>
        <p:spPr/>
        <p:txBody>
          <a:bodyPr/>
          <a:lstStyle/>
          <a:p>
            <a:r>
              <a:rPr lang="en-US" dirty="0" smtClean="0"/>
              <a:t>Funded by NSF in 2003.</a:t>
            </a:r>
          </a:p>
          <a:p>
            <a:r>
              <a:rPr lang="en-US" dirty="0" smtClean="0"/>
              <a:t>42 graduate students (total 128 student years).</a:t>
            </a:r>
          </a:p>
          <a:p>
            <a:r>
              <a:rPr lang="en-US" dirty="0" smtClean="0"/>
              <a:t>Outreach into 50 schools in Lane, High Desert, Umatilla-Morrow </a:t>
            </a:r>
            <a:r>
              <a:rPr lang="en-US" dirty="0" err="1" smtClean="0"/>
              <a:t>ESDs</a:t>
            </a:r>
            <a:r>
              <a:rPr lang="en-US" dirty="0" smtClean="0"/>
              <a:t>.</a:t>
            </a:r>
          </a:p>
          <a:p>
            <a:r>
              <a:rPr lang="en-US" dirty="0" smtClean="0"/>
              <a:t>Professional Development to more than 200 teachers.</a:t>
            </a:r>
          </a:p>
          <a:p>
            <a:endParaRPr lang="en-US" dirty="0"/>
          </a:p>
        </p:txBody>
      </p:sp>
      <p:pic>
        <p:nvPicPr>
          <p:cNvPr id="16" name="Picture Placeholder 15" descr="1st grade LN2 ice cream 5.jpg"/>
          <p:cNvPicPr>
            <a:picLocks noGrp="1" noChangeAspect="1"/>
          </p:cNvPicPr>
          <p:nvPr>
            <p:ph type="pic" sz="quarter" idx="10"/>
          </p:nvPr>
        </p:nvPicPr>
        <p:blipFill>
          <a:blip r:embed="rId2">
            <a:lum bright="3000"/>
          </a:blip>
          <a:srcRect l="-6" r="-6"/>
          <a:stretch>
            <a:fillRect/>
          </a:stretch>
        </p:blip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How the UO GK-12 Project Works</a:t>
            </a:r>
            <a:endParaRPr lang="en-US" dirty="0"/>
          </a:p>
        </p:txBody>
      </p:sp>
      <p:sp>
        <p:nvSpPr>
          <p:cNvPr id="3" name="Content Placeholder 2"/>
          <p:cNvSpPr>
            <a:spLocks noGrp="1"/>
          </p:cNvSpPr>
          <p:nvPr>
            <p:ph idx="1"/>
          </p:nvPr>
        </p:nvSpPr>
        <p:spPr/>
        <p:txBody>
          <a:bodyPr>
            <a:noAutofit/>
          </a:bodyPr>
          <a:lstStyle/>
          <a:p>
            <a:r>
              <a:rPr lang="en-US" sz="2300" smtClean="0"/>
              <a:t>PhD students work in schools for 3 </a:t>
            </a:r>
            <a:br>
              <a:rPr lang="en-US" sz="2300" smtClean="0"/>
            </a:br>
            <a:r>
              <a:rPr lang="en-US" sz="2300" smtClean="0"/>
              <a:t>2-week periods per year.</a:t>
            </a:r>
          </a:p>
          <a:p>
            <a:r>
              <a:rPr lang="en-US" sz="2300" smtClean="0"/>
              <a:t>GK-12 Fellows co-teach science kits with classroom teachers.</a:t>
            </a:r>
          </a:p>
          <a:p>
            <a:r>
              <a:rPr lang="en-US" sz="2300" smtClean="0"/>
              <a:t>Teachers handle classroom management.</a:t>
            </a:r>
          </a:p>
          <a:p>
            <a:r>
              <a:rPr lang="en-US" sz="2300" smtClean="0"/>
              <a:t>Fellows deliver professional development, introducing inquiry and use of science kits. </a:t>
            </a:r>
          </a:p>
          <a:p>
            <a:r>
              <a:rPr lang="en-US" sz="2300" smtClean="0"/>
              <a:t>Kits are stocked and stored at ESD Science Materials Center. </a:t>
            </a:r>
            <a:endParaRPr lang="en-US" sz="2300" dirty="0" smtClean="0"/>
          </a:p>
        </p:txBody>
      </p:sp>
      <p:pic>
        <p:nvPicPr>
          <p:cNvPr id="9" name="Picture Placeholder 8" descr="IMG_3340.JPG"/>
          <p:cNvPicPr>
            <a:picLocks noGrp="1" noChangeAspect="1"/>
          </p:cNvPicPr>
          <p:nvPr>
            <p:ph type="pic" sz="quarter" idx="10"/>
          </p:nvPr>
        </p:nvPicPr>
        <p:blipFill>
          <a:blip r:embed="rId2"/>
          <a:srcRect/>
          <a:stretch>
            <a:fillRect/>
          </a:stretch>
        </p:blipFill>
        <p:spPr>
          <a:xfrm>
            <a:off x="5657839" y="1600200"/>
            <a:ext cx="2984522" cy="447040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Impacts of GK-12 Project</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Better informed, more involved PhD scientists.</a:t>
            </a:r>
          </a:p>
          <a:p>
            <a:r>
              <a:rPr lang="en-US" dirty="0" smtClean="0"/>
              <a:t>Teachers with increased confidence and ability teaching inquiry science.</a:t>
            </a:r>
          </a:p>
          <a:p>
            <a:r>
              <a:rPr lang="en-US" dirty="0" smtClean="0"/>
              <a:t>1000s of kids who’ve interacted with scientists in their classrooms.</a:t>
            </a:r>
          </a:p>
          <a:p>
            <a:r>
              <a:rPr lang="en-US" dirty="0" smtClean="0"/>
              <a:t>Stronger partnerships between University scientists and K-12 educators.</a:t>
            </a:r>
          </a:p>
          <a:p>
            <a:endParaRPr lang="en-US" dirty="0"/>
          </a:p>
        </p:txBody>
      </p:sp>
      <p:pic>
        <p:nvPicPr>
          <p:cNvPr id="7" name="Picture Placeholder 6" descr="circuitboys.jpg"/>
          <p:cNvPicPr>
            <a:picLocks noGrp="1" noChangeAspect="1"/>
          </p:cNvPicPr>
          <p:nvPr>
            <p:ph type="pic" sz="quarter" idx="10"/>
          </p:nvPr>
        </p:nvPicPr>
        <p:blipFill>
          <a:blip r:embed="rId2"/>
          <a:srcRect t="-22" b="-22"/>
          <a:stretch>
            <a:fillRect/>
          </a:stretch>
        </p:blip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Science Kit Curricula</a:t>
            </a:r>
            <a:endParaRPr lang="en-US" dirty="0"/>
          </a:p>
        </p:txBody>
      </p:sp>
      <p:sp>
        <p:nvSpPr>
          <p:cNvPr id="3" name="Content Placeholder 2"/>
          <p:cNvSpPr>
            <a:spLocks noGrp="1"/>
          </p:cNvSpPr>
          <p:nvPr>
            <p:ph idx="1"/>
          </p:nvPr>
        </p:nvSpPr>
        <p:spPr/>
        <p:txBody>
          <a:bodyPr>
            <a:normAutofit fontScale="92500" lnSpcReduction="10000"/>
          </a:bodyPr>
          <a:lstStyle/>
          <a:p>
            <a:pPr>
              <a:spcAft>
                <a:spcPts val="600"/>
              </a:spcAft>
            </a:pPr>
            <a:r>
              <a:rPr lang="en-US" dirty="0" smtClean="0"/>
              <a:t>Inquiry driven, science like scientists work.</a:t>
            </a:r>
          </a:p>
          <a:p>
            <a:pPr>
              <a:spcAft>
                <a:spcPts val="600"/>
              </a:spcAft>
            </a:pPr>
            <a:r>
              <a:rPr lang="en-US" dirty="0" smtClean="0"/>
              <a:t>Developed nationally to meet all science content </a:t>
            </a:r>
            <a:r>
              <a:rPr lang="en-US" dirty="0" smtClean="0"/>
              <a:t>standards.</a:t>
            </a:r>
          </a:p>
          <a:p>
            <a:pPr>
              <a:spcAft>
                <a:spcPts val="600"/>
              </a:spcAft>
            </a:pPr>
            <a:r>
              <a:rPr lang="en-US" dirty="0" smtClean="0"/>
              <a:t>Articulated grades K-</a:t>
            </a:r>
            <a:r>
              <a:rPr lang="en-US" dirty="0" smtClean="0"/>
              <a:t>8.</a:t>
            </a:r>
          </a:p>
          <a:p>
            <a:pPr>
              <a:spcAft>
                <a:spcPts val="600"/>
              </a:spcAft>
            </a:pPr>
            <a:r>
              <a:rPr lang="en-US" dirty="0" smtClean="0"/>
              <a:t>Ready to use lessons in life, earth, physical science, and technology.</a:t>
            </a:r>
            <a:endParaRPr lang="en-US" dirty="0" smtClean="0"/>
          </a:p>
        </p:txBody>
      </p:sp>
      <p:pic>
        <p:nvPicPr>
          <p:cNvPr id="7" name="Picture Placeholder 6" descr="IMG_0459.JPG"/>
          <p:cNvPicPr>
            <a:picLocks noGrp="1" noChangeAspect="1"/>
          </p:cNvPicPr>
          <p:nvPr>
            <p:ph type="pic" sz="quarter" idx="10"/>
          </p:nvPr>
        </p:nvPicPr>
        <p:blipFill>
          <a:blip r:embed="rId2"/>
          <a:srcRect/>
          <a:stretch>
            <a:fillRect/>
          </a:stretch>
        </p:blipFill>
        <p:spPr>
          <a:xfrm>
            <a:off x="5657839" y="1600200"/>
            <a:ext cx="2984522" cy="447040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Science Kit Curricula	</a:t>
            </a:r>
            <a:endParaRPr lang="en-US" dirty="0"/>
          </a:p>
        </p:txBody>
      </p:sp>
      <p:sp>
        <p:nvSpPr>
          <p:cNvPr id="3" name="Content Placeholder 2"/>
          <p:cNvSpPr>
            <a:spLocks noGrp="1"/>
          </p:cNvSpPr>
          <p:nvPr>
            <p:ph idx="1"/>
          </p:nvPr>
        </p:nvSpPr>
        <p:spPr/>
        <p:txBody>
          <a:bodyPr>
            <a:normAutofit fontScale="55000" lnSpcReduction="20000"/>
          </a:bodyPr>
          <a:lstStyle/>
          <a:p>
            <a:r>
              <a:rPr lang="en-US" sz="5818" dirty="0" smtClean="0"/>
              <a:t>Proven Results:</a:t>
            </a:r>
          </a:p>
          <a:p>
            <a:pPr lvl="1">
              <a:spcAft>
                <a:spcPts val="600"/>
              </a:spcAft>
            </a:pPr>
            <a:r>
              <a:rPr lang="en-US" i="1" dirty="0" smtClean="0"/>
              <a:t>Washington </a:t>
            </a:r>
            <a:r>
              <a:rPr lang="en-US" i="1" dirty="0" smtClean="0"/>
              <a:t>LASER Study</a:t>
            </a:r>
            <a:r>
              <a:rPr lang="en-US" dirty="0" smtClean="0"/>
              <a:t>: “These results strongly support the assertion that the more inquiry-based instruction students experience the more likely they are to meet the science standards”</a:t>
            </a:r>
            <a:endParaRPr lang="en-US" dirty="0" smtClean="0"/>
          </a:p>
          <a:p>
            <a:pPr lvl="1">
              <a:spcAft>
                <a:spcPts val="600"/>
              </a:spcAft>
            </a:pPr>
            <a:r>
              <a:rPr lang="en-US" i="1" dirty="0" smtClean="0"/>
              <a:t>Wisconsin Einstein Project</a:t>
            </a:r>
            <a:r>
              <a:rPr lang="en-US" dirty="0" smtClean="0"/>
              <a:t>: </a:t>
            </a:r>
            <a:r>
              <a:rPr lang="en-US" dirty="0" smtClean="0"/>
              <a:t>Using FOSS/STC kit curricula “helps to close the achievement gap for students with disabilities, students with limited English proficiency, and minority students</a:t>
            </a:r>
            <a:r>
              <a:rPr lang="en-US" dirty="0" smtClean="0"/>
              <a:t>.”</a:t>
            </a:r>
          </a:p>
          <a:p>
            <a:pPr lvl="1">
              <a:spcAft>
                <a:spcPts val="600"/>
              </a:spcAft>
            </a:pPr>
            <a:r>
              <a:rPr lang="en-US" i="1" dirty="0" smtClean="0"/>
              <a:t>NW Pennsylvania Asset Project </a:t>
            </a:r>
            <a:r>
              <a:rPr lang="en-US" dirty="0" smtClean="0"/>
              <a:t>achievements:</a:t>
            </a:r>
          </a:p>
          <a:p>
            <a:pPr lvl="2">
              <a:spcAft>
                <a:spcPts val="600"/>
              </a:spcAft>
            </a:pPr>
            <a:r>
              <a:rPr lang="en-US" sz="2727" dirty="0" smtClean="0"/>
              <a:t>Participating students outperformed their peers throughout the US and around the world on 4</a:t>
            </a:r>
            <a:r>
              <a:rPr lang="en-US" sz="2727" baseline="30000" dirty="0" smtClean="0"/>
              <a:t>th</a:t>
            </a:r>
            <a:r>
              <a:rPr lang="en-US" sz="2727" dirty="0" smtClean="0"/>
              <a:t> and 7</a:t>
            </a:r>
            <a:r>
              <a:rPr lang="en-US" sz="2727" baseline="30000" dirty="0" smtClean="0"/>
              <a:t>th</a:t>
            </a:r>
            <a:r>
              <a:rPr lang="en-US" sz="2727" dirty="0" smtClean="0"/>
              <a:t> grade science tests.</a:t>
            </a:r>
          </a:p>
          <a:p>
            <a:pPr lvl="2">
              <a:spcAft>
                <a:spcPts val="600"/>
              </a:spcAft>
            </a:pPr>
            <a:r>
              <a:rPr lang="en-US" sz="2727" dirty="0" smtClean="0"/>
              <a:t>5</a:t>
            </a:r>
            <a:r>
              <a:rPr lang="en-US" sz="2727" baseline="30000" dirty="0" smtClean="0"/>
              <a:t>th</a:t>
            </a:r>
            <a:r>
              <a:rPr lang="en-US" sz="2727" dirty="0" smtClean="0"/>
              <a:t> graders who were taught using hands-on science kits scored as well as 7</a:t>
            </a:r>
            <a:r>
              <a:rPr lang="en-US" sz="2727" baseline="30000" dirty="0" smtClean="0"/>
              <a:t>th</a:t>
            </a:r>
            <a:r>
              <a:rPr lang="en-US" sz="2727" dirty="0" smtClean="0"/>
              <a:t> graders in high performing countries.</a:t>
            </a:r>
            <a:endParaRPr lang="en-US" sz="2727" dirty="0"/>
          </a:p>
        </p:txBody>
      </p:sp>
      <p:pic>
        <p:nvPicPr>
          <p:cNvPr id="5" name="Picture Placeholder 4" descr="BoysGas.jpg"/>
          <p:cNvPicPr>
            <a:picLocks noGrp="1" noChangeAspect="1"/>
          </p:cNvPicPr>
          <p:nvPr>
            <p:ph type="pic" sz="quarter" idx="10"/>
          </p:nvPr>
        </p:nvPicPr>
        <p:blipFill>
          <a:blip r:embed="rId2"/>
          <a:srcRect t="-75" b="-75"/>
          <a:stretch>
            <a:fillRect/>
          </a:stretch>
        </p:blip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Benefits of a Science Consortium	</a:t>
            </a:r>
            <a:endParaRPr lang="en-US" dirty="0"/>
          </a:p>
        </p:txBody>
      </p:sp>
      <p:sp>
        <p:nvSpPr>
          <p:cNvPr id="6" name="Content Placeholder 5"/>
          <p:cNvSpPr>
            <a:spLocks noGrp="1"/>
          </p:cNvSpPr>
          <p:nvPr>
            <p:ph idx="1"/>
          </p:nvPr>
        </p:nvSpPr>
        <p:spPr/>
        <p:txBody>
          <a:bodyPr>
            <a:normAutofit/>
          </a:bodyPr>
          <a:lstStyle/>
          <a:p>
            <a:r>
              <a:rPr lang="en-US" dirty="0" smtClean="0"/>
              <a:t>Takes advantage of ESD cooperative purchasing and economies of scale.</a:t>
            </a:r>
          </a:p>
          <a:p>
            <a:r>
              <a:rPr lang="en-US" dirty="0" smtClean="0"/>
              <a:t>Kits are refurbished centrally and arrive in classrooms ready to use.</a:t>
            </a:r>
          </a:p>
          <a:p>
            <a:r>
              <a:rPr lang="en-US" dirty="0" smtClean="0"/>
              <a:t>Reduces the number of kits needed by factor of 3.</a:t>
            </a:r>
          </a:p>
          <a:p>
            <a:endParaRPr lang="en-US" dirty="0"/>
          </a:p>
        </p:txBody>
      </p:sp>
      <p:pic>
        <p:nvPicPr>
          <p:cNvPr id="23" name="Picture Placeholder 22" descr="a9 30 08_021.jpg"/>
          <p:cNvPicPr>
            <a:picLocks noGrp="1" noChangeAspect="1"/>
          </p:cNvPicPr>
          <p:nvPr>
            <p:ph type="pic" sz="quarter" idx="10"/>
          </p:nvPr>
        </p:nvPicPr>
        <p:blipFill>
          <a:blip r:embed="rId2"/>
          <a:srcRect/>
          <a:stretch>
            <a:fillRect/>
          </a:stretch>
        </p:blipFill>
        <p:spPr>
          <a:xfrm>
            <a:off x="503779" y="1600200"/>
            <a:ext cx="2980240" cy="447040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 to Exemplary Science</a:t>
            </a:r>
            <a:endParaRPr lang="en-US" dirty="0"/>
          </a:p>
        </p:txBody>
      </p:sp>
      <p:sp>
        <p:nvSpPr>
          <p:cNvPr id="3" name="Content Placeholder 2"/>
          <p:cNvSpPr>
            <a:spLocks noGrp="1"/>
          </p:cNvSpPr>
          <p:nvPr>
            <p:ph idx="1"/>
          </p:nvPr>
        </p:nvSpPr>
        <p:spPr/>
        <p:txBody>
          <a:bodyPr/>
          <a:lstStyle/>
          <a:p>
            <a:r>
              <a:rPr lang="en-US" dirty="0" smtClean="0"/>
              <a:t>Classroom time and prep time for science.</a:t>
            </a:r>
          </a:p>
          <a:p>
            <a:r>
              <a:rPr lang="en-US" dirty="0" smtClean="0"/>
              <a:t>On-going professional development.</a:t>
            </a:r>
          </a:p>
          <a:p>
            <a:r>
              <a:rPr lang="en-US" dirty="0" smtClean="0"/>
              <a:t>Alignment with current standards and testing.</a:t>
            </a:r>
          </a:p>
          <a:p>
            <a:r>
              <a:rPr lang="en-US" dirty="0" smtClean="0"/>
              <a:t>Reading/Math integration.</a:t>
            </a:r>
          </a:p>
          <a:p>
            <a:endParaRPr lang="en-US" dirty="0" smtClean="0"/>
          </a:p>
          <a:p>
            <a:endParaRPr lang="en-US" dirty="0"/>
          </a:p>
        </p:txBody>
      </p:sp>
      <p:pic>
        <p:nvPicPr>
          <p:cNvPr id="5" name="Picture Placeholder 4" descr="Leslie2nd grage.jpg"/>
          <p:cNvPicPr>
            <a:picLocks noGrp="1" noChangeAspect="1"/>
          </p:cNvPicPr>
          <p:nvPr>
            <p:ph type="pic" sz="quarter" idx="10"/>
          </p:nvPr>
        </p:nvPicPr>
        <p:blipFill>
          <a:blip r:embed="rId2"/>
          <a:srcRect t="-6" b="-6"/>
          <a:stretch>
            <a:fillRect/>
          </a:stretch>
        </p:blip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Capital.thmx</Template>
  <TotalTime>817</TotalTime>
  <Words>570</Words>
  <Application>Microsoft Macintosh PowerPoint</Application>
  <PresentationFormat>On-screen Show (4:3)</PresentationFormat>
  <Paragraphs>49</Paragraphs>
  <Slides>10</Slides>
  <Notes>0</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Office Theme</vt:lpstr>
      <vt:lpstr>Scientists in Residence   The University of Oregon  GK-12 Science Outreach Project</vt:lpstr>
      <vt:lpstr>Slide 2</vt:lpstr>
      <vt:lpstr>UO GK-12 History</vt:lpstr>
      <vt:lpstr>How the UO GK-12 Project Works</vt:lpstr>
      <vt:lpstr>Impacts of GK-12 Project</vt:lpstr>
      <vt:lpstr>Science Kit Curricula</vt:lpstr>
      <vt:lpstr>Science Kit Curricula </vt:lpstr>
      <vt:lpstr>Benefits of a Science Consortium </vt:lpstr>
      <vt:lpstr>Challenges to Exemplary Science</vt:lpstr>
      <vt:lpstr>Questions for the You.</vt:lpstr>
    </vt:vector>
  </TitlesOfParts>
  <Company>University of Oregon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Scientists in Residence   The University of Oregon  GK-12 Science Outreach Project</dc:title>
  <dc:creator>Anae Rosenberg</dc:creator>
  <cp:lastModifiedBy>Anae Rosenberg</cp:lastModifiedBy>
  <cp:revision>19</cp:revision>
  <dcterms:created xsi:type="dcterms:W3CDTF">2009-11-09T20:56:16Z</dcterms:created>
  <dcterms:modified xsi:type="dcterms:W3CDTF">2009-11-09T21:50:53Z</dcterms:modified>
</cp:coreProperties>
</file>